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ar-J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4" d="100"/>
          <a:sy n="94" d="100"/>
        </p:scale>
        <p:origin x="-384" y="-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0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121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01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052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xmlns="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595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xmlns="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xmlns="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38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xmlns="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xmlns="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389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202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485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70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26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10/10/2023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xmlns="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6958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36" r:id="rId5"/>
    <p:sldLayoutId id="2147483741" r:id="rId6"/>
    <p:sldLayoutId id="2147483737" r:id="rId7"/>
    <p:sldLayoutId id="2147483738" r:id="rId8"/>
    <p:sldLayoutId id="2147483739" r:id="rId9"/>
    <p:sldLayoutId id="2147483740" r:id="rId10"/>
    <p:sldLayoutId id="214748374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5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2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2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43">
            <a:extLst>
              <a:ext uri="{FF2B5EF4-FFF2-40B4-BE49-F238E27FC236}">
                <a16:creationId xmlns:a16="http://schemas.microsoft.com/office/drawing/2014/main" xmlns="" id="{34461041-8413-4023-ABA7-9E499B0AD9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8CF494-E166-49D6-B2D7-A06985646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7355" y="4374204"/>
            <a:ext cx="9818390" cy="1029308"/>
          </a:xfrm>
        </p:spPr>
        <p:txBody>
          <a:bodyPr>
            <a:normAutofit/>
          </a:bodyPr>
          <a:lstStyle/>
          <a:p>
            <a:r>
              <a:rPr lang="en-US" sz="3300" dirty="0"/>
              <a:t/>
            </a:r>
            <a:br>
              <a:rPr lang="en-US" sz="3300" dirty="0"/>
            </a:br>
            <a:r>
              <a:rPr lang="en-US" sz="3300" dirty="0"/>
              <a:t>Database &amp; Database Applications</a:t>
            </a:r>
            <a:endParaRPr lang="ar-JO" sz="33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BBC6F8C-91A2-4939-B069-9E5C57B29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7355" y="5725244"/>
            <a:ext cx="9872980" cy="435860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tx1">
                    <a:lumMod val="85000"/>
                    <a:lumOff val="15000"/>
                  </a:schemeClr>
                </a:solidFill>
              </a:rPr>
              <a:t>Introduction: Databases and Database Users</a:t>
            </a:r>
            <a:endParaRPr lang="ar-JO" sz="20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026" name="Picture 2" descr="Philadelphia University in Jordan">
            <a:extLst>
              <a:ext uri="{FF2B5EF4-FFF2-40B4-BE49-F238E27FC236}">
                <a16:creationId xmlns:a16="http://schemas.microsoft.com/office/drawing/2014/main" xmlns="" id="{3DB2C1BE-09AF-4A56-9C00-B496D6FBC7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355" y="906081"/>
            <a:ext cx="9824112" cy="29624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cxnSp>
        <p:nvCxnSpPr>
          <p:cNvPr id="1045" name="Straight Connector 1044">
            <a:extLst>
              <a:ext uri="{FF2B5EF4-FFF2-40B4-BE49-F238E27FC236}">
                <a16:creationId xmlns:a16="http://schemas.microsoft.com/office/drawing/2014/main" xmlns="" id="{F05BCF04-4702-43D0-BE8F-DBF6C2F6513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1295400" y="5569068"/>
            <a:ext cx="96012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6" name="Rectangle 1045">
            <a:extLst>
              <a:ext uri="{FF2B5EF4-FFF2-40B4-BE49-F238E27FC236}">
                <a16:creationId xmlns:a16="http://schemas.microsoft.com/office/drawing/2014/main" xmlns="" id="{53B4A494-ED20-47DD-A927-05EA273B0F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9123832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236696C-0395-E2D8-D5A2-6C925A2E7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Actors on the scene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9D8A098-2EC2-017C-9FE3-BEB1D0133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329175"/>
          </a:xfrm>
        </p:spPr>
        <p:txBody>
          <a:bodyPr>
            <a:normAutofit/>
          </a:bodyPr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 administrators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Responsible for authorizing access to the database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 Designers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Responsible to define the content, the structure, the constraints, and functions or transactions against the database.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They must communicate with the end-users and understand their needs.</a:t>
            </a:r>
            <a:endParaRPr kumimoji="0" lang="en-US" alt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342900" marR="0" lvl="1" indent="-3429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AutoNum type="arabicPeriod" startAt="3"/>
              <a:tabLst/>
              <a:defRPr/>
            </a:pP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End-users : 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They use the data for queries, reports and some of them      update the database content. End-users can be categorized into:</a:t>
            </a:r>
          </a:p>
          <a:p>
            <a:pPr marL="1028700" marR="0" lvl="2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Casual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: access database occasionally when needed</a:t>
            </a:r>
          </a:p>
          <a:p>
            <a:pPr marL="1028700" marR="0" lvl="2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Naïve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or Parametric: they make up a large section of the end-user population.</a:t>
            </a:r>
          </a:p>
          <a:p>
            <a:pPr marL="1028700" marR="0" lvl="2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Sophisticated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These include business analysts, scientists, engineers, others thoroughly familiar with the system capabilities</a:t>
            </a:r>
            <a:endParaRPr kumimoji="0" lang="en-US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1028700" marR="0" lvl="2" indent="-3429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Stand-alone </a:t>
            </a:r>
            <a:r>
              <a:rPr kumimoji="0" lang="en-US" alt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Mostly maintain personal databases using ready-to-use packaged applications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903839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AC5011D-F196-A32B-C4E2-15576D394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Workers behind the Scene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52D61BC-691B-5072-E4CD-AB365358D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DBMS system designers and implementers</a:t>
            </a:r>
            <a:endParaRPr kumimoji="0" lang="ar-JO" alt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Tahoma" panose="020B0604030504040204" pitchFamily="34" charset="0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Tool developers</a:t>
            </a:r>
            <a:endParaRPr kumimoji="0" lang="ar-JO" alt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Tahoma" panose="020B0604030504040204" pitchFamily="34" charset="0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altLang="en-US" sz="21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Operators and maintenance personnel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659890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E7514D-12F8-BECE-283E-24FF8713D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Advantages of Using the Database Approach</a:t>
            </a:r>
            <a:endParaRPr lang="ar-JO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E144627-D3DF-597F-4A2A-412F3D9D3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Controlling redundancy in data storage and in development and maintenance efforts.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Restricting unauthorized access to data.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Providing persistent storage for program Objects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Providing Storage Structures (e.g. indexes) for efficient Query Processing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Providing backup and recovery services.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Providing multiple interfaces to different classes of users.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Representing complex relationships among data.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Enforcing integrity constraints on the database.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Drawing inferences and actions from the stored data using deductive and active rules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39605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791716E-5CB3-09EC-1EF5-66DA4F83E7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When not to use a DBMS !!!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4A69BB5-70EE-5A7A-1724-A1CB4446E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Main inhibitors (costs) of using a DBMS: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High initial investment and possible need for additional hardware.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Overhead for providing generality, security, concurrency control, recovery, and  integrity functions.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When a DBMS may be unnecessary: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the database and applications are simple, well defined, and not expected to change.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there are stringent real-time requirements that may not be met because of DBMS overhead.</a:t>
            </a:r>
          </a:p>
          <a:p>
            <a:pPr marL="800100" marR="0" lvl="1" indent="-45720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access to data by multiple users is not required.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When no DBMS may suffice: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the database system is not able to handle the complexity of data because of modeling limitations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If the database users need special operations not supported by the DBMS.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00598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19A23E9-E98D-9937-85E6-8CCA11F4A4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altLang="en-US" sz="3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Medium" panose="020B0603020102020204"/>
                <a:ea typeface="+mj-ea"/>
                <a:cs typeface="+mj-cs"/>
              </a:rPr>
              <a:t>Summary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08FA683-3D51-DB34-D9FD-E5501E23C5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Types of Databases and Database Applications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Basic Definitions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Typical DBMS Functionality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Example of a Database (UNIVERSITY)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Main Characteristics of the Database Approach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 Users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Advantages of Using the Database Approach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When Not to Use Databases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7296669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7F2B333-8DB0-DB86-9870-438C62BAA2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END</a:t>
            </a:r>
            <a:endParaRPr lang="ar-JO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6B357DF2-3FEA-C697-97D8-1704E04BBD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44788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738FAAFC-7B17-FA8D-953F-5DFF8BC51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  <a:endParaRPr lang="ar-JO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665ABD1A-724A-C2E2-2375-A38F31DD7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Basic Definitions</a:t>
            </a:r>
          </a:p>
          <a:p>
            <a:r>
              <a:rPr lang="en-US" dirty="0"/>
              <a:t>Simplified database system environment</a:t>
            </a:r>
          </a:p>
          <a:p>
            <a:r>
              <a:rPr lang="en-US" dirty="0"/>
              <a:t>Typical DBMS Functionality</a:t>
            </a:r>
          </a:p>
          <a:p>
            <a:r>
              <a:rPr lang="en-US" dirty="0"/>
              <a:t>Example of a Database(Some mini-world relationships)</a:t>
            </a:r>
          </a:p>
          <a:p>
            <a:r>
              <a:rPr lang="en-US" dirty="0"/>
              <a:t>Main Characteristics of the Database Approach</a:t>
            </a:r>
          </a:p>
          <a:p>
            <a:r>
              <a:rPr lang="en-US" dirty="0"/>
              <a:t>Database Users</a:t>
            </a:r>
          </a:p>
          <a:p>
            <a:r>
              <a:rPr lang="en-US" dirty="0"/>
              <a:t>Advantages of Using the Database Approach</a:t>
            </a:r>
          </a:p>
          <a:p>
            <a:r>
              <a:rPr lang="en-US" dirty="0"/>
              <a:t> When not to use a DBMS !!!</a:t>
            </a: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69421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EA38CC-D2B8-4856-7BF1-83BE2A0C7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Definitions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A882D9E-7922-EEF5-9FC8-3EE2C4D4D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10058400" cy="4159434"/>
          </a:xfrm>
        </p:spPr>
        <p:txBody>
          <a:bodyPr>
            <a:normAutofit/>
          </a:bodyPr>
          <a:lstStyle/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collection of related data.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Known facts that can be recorded and have an implicit meaning.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Mini-world: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Some part of the real world about which data is stored in a database. For example, student grades and transcripts at a university.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 Management System (DBMS):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software package/ system to facilitate the creation and maintenance of a computerized database.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Database System: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The DBMS software together with the data itself.  Sometimes, the applications are also included.</a:t>
            </a:r>
          </a:p>
        </p:txBody>
      </p:sp>
    </p:spTree>
    <p:extLst>
      <p:ext uri="{BB962C8B-B14F-4D97-AF65-F5344CB8AC3E}">
        <p14:creationId xmlns:p14="http://schemas.microsoft.com/office/powerpoint/2010/main" val="1300065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D66E882-0A3C-D50E-DDEF-8A414588C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Simplified database system environment</a:t>
            </a:r>
            <a:endParaRPr lang="ar-JO" dirty="0"/>
          </a:p>
        </p:txBody>
      </p:sp>
      <p:pic>
        <p:nvPicPr>
          <p:cNvPr id="5" name="Content Placeholder 4" descr="fig01_01">
            <a:extLst>
              <a:ext uri="{FF2B5EF4-FFF2-40B4-BE49-F238E27FC236}">
                <a16:creationId xmlns:a16="http://schemas.microsoft.com/office/drawing/2014/main" xmlns="" id="{218DBACE-6181-A371-E2F3-530774569D8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108200"/>
            <a:ext cx="10058400" cy="420862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8965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BF308F-888C-C600-50E7-7875DF5B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Typical DBMS Functionality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47DF1D1-16C4-0052-20E8-AB57030F85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0"/>
            <a:ext cx="10058400" cy="4194945"/>
          </a:xfrm>
        </p:spPr>
        <p:txBody>
          <a:bodyPr>
            <a:normAutofit fontScale="92500" lnSpcReduction="10000"/>
          </a:bodyPr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Define: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a particular database in terms of its data types, structures, and constraints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Construct or Load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Construct or load the initial database contents on a secondary storage medium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Manipulating the database: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Retrieval: Querying, generating reports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Modification: Insertions, deletions and updates to its content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Accessing the database through Web applications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Processing and Sharing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Processing and sharing by a set of concurrent users and application programs – yet, keeping all data valid and consistent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Protection or Security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Presentation and Visualization of data</a:t>
            </a: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1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Maintaining the database and associated programs over the lifetime of the database application.</a:t>
            </a:r>
          </a:p>
        </p:txBody>
      </p:sp>
    </p:spTree>
    <p:extLst>
      <p:ext uri="{BB962C8B-B14F-4D97-AF65-F5344CB8AC3E}">
        <p14:creationId xmlns:p14="http://schemas.microsoft.com/office/powerpoint/2010/main" val="1397897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D8BC2F-E3B0-4B74-F58D-6F5647D9A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Example of a Database(Some mini-world relationships)</a:t>
            </a:r>
            <a:endParaRPr lang="ar-JO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5769B6B-1023-12FE-8C0B-DF7216C500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08201"/>
            <a:ext cx="5888736" cy="3760891"/>
          </a:xfrm>
        </p:spPr>
        <p:txBody>
          <a:bodyPr/>
          <a:lstStyle/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SECTIONs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are of specific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COURSEs</a:t>
            </a:r>
          </a:p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STUDENTs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take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SECTIONs</a:t>
            </a:r>
          </a:p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COURSEs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have  prerequisite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COURSEs</a:t>
            </a:r>
          </a:p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INSTRUCTORs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teach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SECTIONs</a:t>
            </a:r>
          </a:p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COURSEs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are offered by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DEPARTMENTs</a:t>
            </a:r>
          </a:p>
          <a:p>
            <a:pPr defTabSz="685800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STUDENTs </a:t>
            </a:r>
            <a:r>
              <a:rPr kumimoji="0" lang="en-US" altLang="en-US" sz="20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major in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 DEPARTMENTs</a:t>
            </a:r>
          </a:p>
        </p:txBody>
      </p:sp>
      <p:pic>
        <p:nvPicPr>
          <p:cNvPr id="4" name="Picture 4" descr="fig01_02">
            <a:extLst>
              <a:ext uri="{FF2B5EF4-FFF2-40B4-BE49-F238E27FC236}">
                <a16:creationId xmlns:a16="http://schemas.microsoft.com/office/drawing/2014/main" xmlns="" id="{7B8442FF-643D-1E58-EBA2-A353E74BC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80" y="1929660"/>
            <a:ext cx="4443983" cy="44254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3878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E4FA077-0BD7-2455-242E-F9876B24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Main Characteristics of the Database Approach</a:t>
            </a:r>
            <a:endParaRPr lang="ar-JO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0BD1860-B2CD-3A5D-F99F-CF22FECD05A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 marL="457200" marR="0" lvl="0" indent="-45720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Self-describing nature of a database system: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DBMS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catalog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(A.K.A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meta-data</a:t>
            </a: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) stores the description of a particular database (e.g. data structures, types, and constraints)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This allows the DBMS software to work with different database applications.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457200" marR="0" lvl="0" indent="-457200" algn="just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Insulation between programs and data (A.K.A program-data independence):</a:t>
            </a:r>
          </a:p>
          <a:p>
            <a:pPr marL="514350" marR="0" lvl="1" indent="-171450" algn="just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Allows changing data structures and storage organization without having to change the DBMS access programs.</a:t>
            </a:r>
          </a:p>
        </p:txBody>
      </p:sp>
      <p:pic>
        <p:nvPicPr>
          <p:cNvPr id="7" name="Picture 4" descr="fig01_03">
            <a:extLst>
              <a:ext uri="{FF2B5EF4-FFF2-40B4-BE49-F238E27FC236}">
                <a16:creationId xmlns:a16="http://schemas.microsoft.com/office/drawing/2014/main" xmlns="" id="{82DF1F59-5FAC-08BE-EB8B-1ED6BF1ECC5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134922"/>
            <a:ext cx="4638675" cy="3720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92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88113464-209A-C333-EF2A-FD9CE6C03D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Main Characteristics of the Database Approach</a:t>
            </a:r>
            <a:endParaRPr lang="ar-JO" sz="40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B3B1A49-DDB1-BC5D-C6C3-03488255B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ar-JO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Tahoma" panose="020B0604030504040204" pitchFamily="34" charset="0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3. Data Abstraction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data model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is used to hide storage details and present the users with a conceptual view  of the database.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4.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Support of multiple views of the data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Each user may see a different view of the database, which describes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only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the data of interest to that user.</a:t>
            </a: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5. </a:t>
            </a:r>
            <a:r>
              <a:rPr kumimoji="0" lang="en-US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Sharing of data and multi-user transaction processing</a:t>
            </a:r>
          </a:p>
          <a:p>
            <a:pPr marL="514350" marR="0" lvl="2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Allowing a set of </a:t>
            </a:r>
            <a:r>
              <a: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concurrent users</a:t>
            </a:r>
            <a:r>
              <a:rPr kumimoji="0" lang="en-US" alt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 to retrieve from and to update the database.</a:t>
            </a:r>
          </a:p>
          <a:p>
            <a:pPr marL="171450" marR="0" lvl="0" indent="-17145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0" marR="0" lvl="0" indent="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sz="2000" dirty="0"/>
          </a:p>
        </p:txBody>
      </p:sp>
    </p:spTree>
    <p:extLst>
      <p:ext uri="{BB962C8B-B14F-4D97-AF65-F5344CB8AC3E}">
        <p14:creationId xmlns:p14="http://schemas.microsoft.com/office/powerpoint/2010/main" val="744173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1340E5B-2A07-535C-C1B4-23F5B67F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Users</a:t>
            </a:r>
            <a:endParaRPr lang="ar-JO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69952FA-419F-1202-D107-5B26C2C60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Actors on the Scene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Those who use and control the database content, and those who design, develop and maintain database applications</a:t>
            </a:r>
            <a:endParaRPr kumimoji="0" lang="ar-JO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Tahoma" panose="020B0604030504040204" pitchFamily="34" charset="0"/>
            </a:endParaRP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pPr marL="457200" marR="0" lvl="0" indent="-457200" algn="l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altLang="en-US" sz="2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Workers Behind the Scene</a:t>
            </a:r>
          </a:p>
          <a:p>
            <a:pPr marL="514350" marR="0" lvl="1" indent="-171450" algn="l" defTabSz="685800" rtl="0" eaLnBrk="1" fontAlgn="auto" latinLnBrk="0" hangingPunct="1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 panose="020B0503020102020204"/>
                <a:ea typeface="+mn-ea"/>
                <a:cs typeface="+mn-cs"/>
              </a:rPr>
              <a:t>Those who design and develop the DBMS software and related tools, and the computer systems operators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 panose="020B0503020102020204"/>
              <a:ea typeface="+mn-ea"/>
              <a:cs typeface="+mn-cs"/>
            </a:endParaRPr>
          </a:p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44732975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Retrospect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Bembo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 Nova Light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879</Words>
  <Application>Microsoft Office PowerPoint</Application>
  <PresentationFormat>Custom</PresentationFormat>
  <Paragraphs>115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RetrospectVTI</vt:lpstr>
      <vt:lpstr> Database &amp; Database Applications</vt:lpstr>
      <vt:lpstr>Outline</vt:lpstr>
      <vt:lpstr>Basic Definitions</vt:lpstr>
      <vt:lpstr>Simplified database system environment</vt:lpstr>
      <vt:lpstr>Typical DBMS Functionality</vt:lpstr>
      <vt:lpstr>Example of a Database(Some mini-world relationships)</vt:lpstr>
      <vt:lpstr>Main Characteristics of the Database Approach</vt:lpstr>
      <vt:lpstr>Main Characteristics of the Database Approach</vt:lpstr>
      <vt:lpstr>Database Users</vt:lpstr>
      <vt:lpstr>Actors on the scene</vt:lpstr>
      <vt:lpstr>Workers behind the Scene</vt:lpstr>
      <vt:lpstr>Advantages of Using the Database Approach</vt:lpstr>
      <vt:lpstr> When not to use a DBMS !!!</vt:lpstr>
      <vt:lpstr>Summary</vt:lpstr>
      <vt:lpstr>THE END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&amp; Database Applications</dc:title>
  <dc:creator>Mohammad Al-Oudat</dc:creator>
  <cp:lastModifiedBy>Wafa Bani Mustafa</cp:lastModifiedBy>
  <cp:revision>12</cp:revision>
  <dcterms:created xsi:type="dcterms:W3CDTF">2023-10-07T11:56:16Z</dcterms:created>
  <dcterms:modified xsi:type="dcterms:W3CDTF">2023-10-10T10:18:46Z</dcterms:modified>
</cp:coreProperties>
</file>